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Nunito"/>
      <p:regular r:id="rId17"/>
    </p:embeddedFont>
    <p:embeddedFont>
      <p:font typeface="Nunito"/>
      <p:regular r:id="rId18"/>
    </p:embeddedFont>
    <p:embeddedFont>
      <p:font typeface="Nunito"/>
      <p:regular r:id="rId19"/>
    </p:embeddedFont>
    <p:embeddedFont>
      <p:font typeface="Nunito"/>
      <p:regular r:id="rId20"/>
    </p:embeddedFont>
    <p:embeddedFont>
      <p:font typeface="Nunito"/>
      <p:regular r:id="rId21"/>
    </p:embeddedFont>
    <p:embeddedFont>
      <p:font typeface="Nunito"/>
      <p:regular r:id="rId22"/>
    </p:embeddedFont>
    <p:embeddedFont>
      <p:font typeface="Nunito"/>
      <p:regular r:id="rId23"/>
    </p:embeddedFont>
    <p:embeddedFont>
      <p:font typeface="Nunito"/>
      <p:regular r:id="rId24"/>
    </p:embeddedFont>
    <p:embeddedFont>
      <p:font typeface="PT Sans"/>
      <p:regular r:id="rId25"/>
    </p:embeddedFont>
    <p:embeddedFont>
      <p:font typeface="PT Sans"/>
      <p:regular r:id="rId26"/>
    </p:embeddedFont>
    <p:embeddedFont>
      <p:font typeface="PT Sans"/>
      <p:regular r:id="rId27"/>
    </p:embeddedFont>
    <p:embeddedFont>
      <p:font typeface="PT Sans"/>
      <p:regular r:id="rId28"/>
    </p:embeddedFont>
    <p:embeddedFont>
      <p:font typeface="PT Sans"/>
      <p:regular r:id="rId29"/>
    </p:embeddedFont>
    <p:embeddedFont>
      <p:font typeface="PT Sans"/>
      <p:regular r:id="rId3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874282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CRM Data Engineering and Analysis Pipeline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25065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5941814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1068E8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70690" y="6090523"/>
            <a:ext cx="154305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868716" y="5923359"/>
            <a:ext cx="212550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by Mansi Mishra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813" y="623411"/>
            <a:ext cx="5316736" cy="6646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Conclusion</a:t>
            </a:r>
            <a:endParaRPr lang="en-US" sz="4150" dirty="0"/>
          </a:p>
        </p:txBody>
      </p:sp>
      <p:sp>
        <p:nvSpPr>
          <p:cNvPr id="4" name="Text 1"/>
          <p:cNvSpPr/>
          <p:nvPr/>
        </p:nvSpPr>
        <p:spPr>
          <a:xfrm>
            <a:off x="790813" y="1626870"/>
            <a:ext cx="7562374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The cleaned and preprocessed data now serves as a solid foundation for analysis, supporting key business processes like sales performance evaluation and customer relationship management.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13" y="2965490"/>
            <a:ext cx="564833" cy="5648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0813" y="3756184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Accuracy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790813" y="4223980"/>
            <a:ext cx="75623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Ensures that the datasets are accurate, consistent, and ready for insightful analysis.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624751"/>
            <a:ext cx="564833" cy="56483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90813" y="6415445"/>
            <a:ext cx="2658308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Actionable Insights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790813" y="6883241"/>
            <a:ext cx="7562374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Sets the stage for more accurate and actionable insights, contributing to better strategic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44247"/>
            <a:ext cx="5512951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Architecture Diagram</a:t>
            </a:r>
            <a:endParaRPr lang="en-US" sz="4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801773"/>
            <a:ext cx="12692896" cy="54213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7486650"/>
            <a:ext cx="12692896" cy="374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1250871"/>
            <a:ext cx="734758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Accuracy and Integrity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2347198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Validate and ensure that CRM data is accurate, consistent, and correctly linked across multiple datasets.</a:t>
            </a:r>
            <a:endParaRPr lang="en-US" sz="1900" dirty="0"/>
          </a:p>
        </p:txBody>
      </p:sp>
      <p:sp>
        <p:nvSpPr>
          <p:cNvPr id="4" name="Shape 2"/>
          <p:cNvSpPr/>
          <p:nvPr/>
        </p:nvSpPr>
        <p:spPr>
          <a:xfrm>
            <a:off x="968693" y="3019901"/>
            <a:ext cx="4066461" cy="2250996"/>
          </a:xfrm>
          <a:prstGeom prst="roundRect">
            <a:avLst>
              <a:gd name="adj" fmla="val 16452"/>
            </a:avLst>
          </a:prstGeom>
          <a:solidFill>
            <a:srgbClr val="FFFFFF"/>
          </a:solidFill>
          <a:ln w="30480">
            <a:solidFill>
              <a:srgbClr val="EE842D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245989" y="329719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Loading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1245989" y="3808452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Load multiple CSV files into PySpark DataFrames.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5281970" y="3019901"/>
            <a:ext cx="4066461" cy="2250996"/>
          </a:xfrm>
          <a:prstGeom prst="roundRect">
            <a:avLst>
              <a:gd name="adj" fmla="val 16452"/>
            </a:avLst>
          </a:prstGeom>
          <a:solidFill>
            <a:srgbClr val="FFFFFF"/>
          </a:solidFill>
          <a:ln w="30480">
            <a:solidFill>
              <a:srgbClr val="E87F13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559266" y="329719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Initial Data Display</a:t>
            </a:r>
            <a:endParaRPr lang="en-US" sz="2250" dirty="0"/>
          </a:p>
        </p:txBody>
      </p:sp>
      <p:sp>
        <p:nvSpPr>
          <p:cNvPr id="9" name="Text 7"/>
          <p:cNvSpPr/>
          <p:nvPr/>
        </p:nvSpPr>
        <p:spPr>
          <a:xfrm>
            <a:off x="5559266" y="3808452"/>
            <a:ext cx="3511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Show the first few records from each dataset.</a:t>
            </a:r>
            <a:endParaRPr lang="en-US" sz="1900" dirty="0"/>
          </a:p>
        </p:txBody>
      </p:sp>
      <p:sp>
        <p:nvSpPr>
          <p:cNvPr id="10" name="Shape 8"/>
          <p:cNvSpPr/>
          <p:nvPr/>
        </p:nvSpPr>
        <p:spPr>
          <a:xfrm>
            <a:off x="9595247" y="3019901"/>
            <a:ext cx="4066461" cy="2250996"/>
          </a:xfrm>
          <a:prstGeom prst="roundRect">
            <a:avLst>
              <a:gd name="adj" fmla="val 16452"/>
            </a:avLst>
          </a:prstGeom>
          <a:solidFill>
            <a:srgbClr val="FFFFFF"/>
          </a:solidFill>
          <a:ln w="30480">
            <a:solidFill>
              <a:srgbClr val="DD785E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2543" y="329719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Validation Logic</a:t>
            </a:r>
            <a:endParaRPr lang="en-US" sz="2250" dirty="0"/>
          </a:p>
        </p:txBody>
      </p:sp>
      <p:sp>
        <p:nvSpPr>
          <p:cNvPr id="12" name="Text 10"/>
          <p:cNvSpPr/>
          <p:nvPr/>
        </p:nvSpPr>
        <p:spPr>
          <a:xfrm>
            <a:off x="9872543" y="3808452"/>
            <a:ext cx="3511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Check for the presence of corresponding IDs between two datasets.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8693" y="5517713"/>
            <a:ext cx="12692896" cy="1460897"/>
          </a:xfrm>
          <a:prstGeom prst="roundRect">
            <a:avLst>
              <a:gd name="adj" fmla="val 25350"/>
            </a:avLst>
          </a:prstGeom>
          <a:solidFill>
            <a:srgbClr val="FFFFFF"/>
          </a:solidFill>
          <a:ln w="30480">
            <a:solidFill>
              <a:srgbClr val="EE842D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245989" y="579501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Validation Process</a:t>
            </a:r>
            <a:endParaRPr lang="en-US" sz="2250" dirty="0"/>
          </a:p>
        </p:txBody>
      </p:sp>
      <p:sp>
        <p:nvSpPr>
          <p:cNvPr id="15" name="Text 13"/>
          <p:cNvSpPr/>
          <p:nvPr/>
        </p:nvSpPr>
        <p:spPr>
          <a:xfrm>
            <a:off x="1245989" y="6306264"/>
            <a:ext cx="1213830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Iterate over predefined validation rules.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578048"/>
            <a:ext cx="4934664" cy="61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ER Diagram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3590" y="1614249"/>
            <a:ext cx="8623102" cy="5465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7316033"/>
            <a:ext cx="12692896" cy="335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2794" y="531733"/>
            <a:ext cx="7791212" cy="11365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Purchase Behavior Analysis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162794" y="1958102"/>
            <a:ext cx="7791212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customer interactions with products and services to understand spending patterns, purchase frequency, and geographic influences.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162794" y="3011091"/>
            <a:ext cx="434816" cy="434816"/>
          </a:xfrm>
          <a:prstGeom prst="roundRect">
            <a:avLst>
              <a:gd name="adj" fmla="val 66672"/>
            </a:avLst>
          </a:prstGeom>
          <a:solidFill>
            <a:srgbClr val="FFFFFF"/>
          </a:solidFill>
          <a:ln w="22860">
            <a:solidFill>
              <a:srgbClr val="EE842D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298287" y="3092053"/>
            <a:ext cx="16371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6790849" y="3011091"/>
            <a:ext cx="227373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Total Spending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790849" y="3411141"/>
            <a:ext cx="716315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Sum up the Amount column to get the total amount spent by each customer.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162794" y="4130873"/>
            <a:ext cx="434816" cy="434816"/>
          </a:xfrm>
          <a:prstGeom prst="roundRect">
            <a:avLst>
              <a:gd name="adj" fmla="val 66672"/>
            </a:avLst>
          </a:prstGeom>
          <a:solidFill>
            <a:srgbClr val="FFFFFF"/>
          </a:solidFill>
          <a:ln w="22860">
            <a:solidFill>
              <a:srgbClr val="E87F1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298287" y="4211836"/>
            <a:ext cx="16371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6790849" y="4130873"/>
            <a:ext cx="3013948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Average Transaction Amount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790849" y="4530923"/>
            <a:ext cx="7163157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Average the Amount values for each customer to find their typical transaction value.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62794" y="5250656"/>
            <a:ext cx="434816" cy="434816"/>
          </a:xfrm>
          <a:prstGeom prst="roundRect">
            <a:avLst>
              <a:gd name="adj" fmla="val 66672"/>
            </a:avLst>
          </a:prstGeom>
          <a:solidFill>
            <a:srgbClr val="FFFFFF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98287" y="5331619"/>
            <a:ext cx="16371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6790849" y="5250656"/>
            <a:ext cx="2273737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Purchase Frequency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790849" y="5650706"/>
            <a:ext cx="7163157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Count the number of transactions to determine how often each customer makes a purchase.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162794" y="6679525"/>
            <a:ext cx="434816" cy="434816"/>
          </a:xfrm>
          <a:prstGeom prst="roundRect">
            <a:avLst>
              <a:gd name="adj" fmla="val 66672"/>
            </a:avLst>
          </a:prstGeom>
          <a:solidFill>
            <a:srgbClr val="FFFFFF"/>
          </a:solidFill>
          <a:ln w="22860">
            <a:solidFill>
              <a:srgbClr val="EE842D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6298287" y="6760488"/>
            <a:ext cx="16371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6790849" y="6679525"/>
            <a:ext cx="2515910" cy="284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Segmentation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790849" y="7079575"/>
            <a:ext cx="7163157" cy="618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Segment customers by country and assess how geographic location impacts their purchasing patterns.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678894"/>
            <a:ext cx="10120312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Product Sales Performance Evaluation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1898690"/>
            <a:ext cx="3984069" cy="24623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8693" y="466963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Revenue Distribution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968693" y="5180886"/>
            <a:ext cx="3984069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product categories to identify areas of high revenue generation and those with potential for improvement. Focus on key metrics like revenue share, average purchase value, and sales volume.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1898690"/>
            <a:ext cx="3984069" cy="2462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3046" y="4669631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Trend Analysis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5323046" y="5180886"/>
            <a:ext cx="3984069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Monitor sales trends over time to identify seasonal fluctuations, popular products, and emerging customer preferences.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1898690"/>
            <a:ext cx="3984188" cy="246233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400" y="4669631"/>
            <a:ext cx="297311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Category Performance</a:t>
            </a:r>
            <a:endParaRPr lang="en-US" sz="2250" dirty="0"/>
          </a:p>
        </p:txBody>
      </p:sp>
      <p:sp>
        <p:nvSpPr>
          <p:cNvPr id="11" name="Text 6"/>
          <p:cNvSpPr/>
          <p:nvPr/>
        </p:nvSpPr>
        <p:spPr>
          <a:xfrm>
            <a:off x="9677400" y="5180886"/>
            <a:ext cx="3984188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the performance of each product category based on revenue, sales volume, and customer engagement. Identify high-performing categories and those requiring attention.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9135" y="842248"/>
            <a:ext cx="7429381" cy="5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Customer Interaction Effectiveness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99135" y="1729383"/>
            <a:ext cx="774573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Evaluate the success of various customer interaction methods in resolving issues and improving satisfaction.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35" y="2593181"/>
            <a:ext cx="998815" cy="159805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97512" y="2792849"/>
            <a:ext cx="4216479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Merge Interactions with Customer Data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1997512" y="3206353"/>
            <a:ext cx="64473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Merge interactions with customers on CustomerID to analyze interaction data in the context of customer demographics.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135" y="4191238"/>
            <a:ext cx="998815" cy="159805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97512" y="4390906"/>
            <a:ext cx="268950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Interaction Type Analysis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1997512" y="4804410"/>
            <a:ext cx="64473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Group interactions by InteractionType and calculate the total number of interactions for each type.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135" y="5789295"/>
            <a:ext cx="998815" cy="159805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997512" y="5988963"/>
            <a:ext cx="2350175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Visualization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1997512" y="6402467"/>
            <a:ext cx="6447353" cy="319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Join interaction counts and resolution rates into a single DataFrame.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02149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Sales Team Performance Assessment</a:t>
            </a:r>
            <a:endParaRPr lang="en-US" sz="4550" dirty="0"/>
          </a:p>
        </p:txBody>
      </p:sp>
      <p:sp>
        <p:nvSpPr>
          <p:cNvPr id="4" name="Text 1"/>
          <p:cNvSpPr/>
          <p:nvPr/>
        </p:nvSpPr>
        <p:spPr>
          <a:xfrm>
            <a:off x="6350437" y="2824520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Analyze sales team performance to identify high performers and those who require additional support.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3892272"/>
            <a:ext cx="7415927" cy="3335179"/>
          </a:xfrm>
          <a:prstGeom prst="roundRect">
            <a:avLst>
              <a:gd name="adj" fmla="val 11104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365677" y="3907512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612731" y="4063246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 Achieved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462843" y="4063246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Sales Target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10309146" y="4063246"/>
            <a:ext cx="134504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Performance Ratio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2155448" y="4063246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Classification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00907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731" y="5164812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462843" y="516481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09146" y="516481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12155448" y="5164812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High Performer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6365677" y="6110645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6612731" y="6266378"/>
            <a:ext cx="13488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80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8462843" y="6266378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100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10309146" y="6266378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0.8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12155448" y="6266378"/>
            <a:ext cx="134885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Underperformer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847011"/>
            <a:ext cx="7524036" cy="620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Cleaning and Preprocessing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38545" y="1784033"/>
            <a:ext cx="7666911" cy="10126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This project successfully implements a robust data cleaning and preprocessing workflow to prepare multiple datasets related to sales and customer interactions for further analysis.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1043583" y="3033951"/>
            <a:ext cx="22860" cy="4348520"/>
          </a:xfrm>
          <a:prstGeom prst="roundRect">
            <a:avLst>
              <a:gd name="adj" fmla="val 1384604"/>
            </a:avLst>
          </a:prstGeom>
          <a:solidFill>
            <a:srgbClr val="000000">
              <a:alpha val="8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269504" y="3497104"/>
            <a:ext cx="738545" cy="22860"/>
          </a:xfrm>
          <a:prstGeom prst="roundRect">
            <a:avLst>
              <a:gd name="adj" fmla="val 1384604"/>
            </a:avLst>
          </a:prstGeom>
          <a:solidFill>
            <a:srgbClr val="EE842D"/>
          </a:solidFill>
          <a:ln/>
        </p:spPr>
      </p:sp>
      <p:sp>
        <p:nvSpPr>
          <p:cNvPr id="7" name="Shape 4"/>
          <p:cNvSpPr/>
          <p:nvPr/>
        </p:nvSpPr>
        <p:spPr>
          <a:xfrm>
            <a:off x="817662" y="3271242"/>
            <a:ext cx="474702" cy="474702"/>
          </a:xfrm>
          <a:prstGeom prst="roundRect">
            <a:avLst>
              <a:gd name="adj" fmla="val 66678"/>
            </a:avLst>
          </a:prstGeom>
          <a:solidFill>
            <a:srgbClr val="FFFFFF"/>
          </a:solidFill>
          <a:ln w="22860">
            <a:solidFill>
              <a:srgbClr val="EE842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65656" y="3359587"/>
            <a:ext cx="1787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2215515" y="3244929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Missing Values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2215515" y="3681770"/>
            <a:ext cx="618994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Handling missing numeric values with calculated averages.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1269504" y="4904423"/>
            <a:ext cx="738545" cy="22860"/>
          </a:xfrm>
          <a:prstGeom prst="roundRect">
            <a:avLst>
              <a:gd name="adj" fmla="val 1384604"/>
            </a:avLst>
          </a:prstGeom>
          <a:solidFill>
            <a:srgbClr val="E87F13"/>
          </a:solidFill>
          <a:ln/>
        </p:spPr>
      </p:sp>
      <p:sp>
        <p:nvSpPr>
          <p:cNvPr id="12" name="Shape 9"/>
          <p:cNvSpPr/>
          <p:nvPr/>
        </p:nvSpPr>
        <p:spPr>
          <a:xfrm>
            <a:off x="817662" y="4678561"/>
            <a:ext cx="474702" cy="474702"/>
          </a:xfrm>
          <a:prstGeom prst="roundRect">
            <a:avLst>
              <a:gd name="adj" fmla="val 66678"/>
            </a:avLst>
          </a:prstGeom>
          <a:solidFill>
            <a:srgbClr val="FFFFFF"/>
          </a:solidFill>
          <a:ln w="22860">
            <a:solidFill>
              <a:srgbClr val="E87F13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65656" y="4766905"/>
            <a:ext cx="1787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2215515" y="4652248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Duplicates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2215515" y="5089088"/>
            <a:ext cx="618994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Resolving anomalies like negative sales values and duplicate records.</a:t>
            </a:r>
            <a:endParaRPr lang="en-US" sz="1650" dirty="0"/>
          </a:p>
        </p:txBody>
      </p:sp>
      <p:sp>
        <p:nvSpPr>
          <p:cNvPr id="16" name="Shape 13"/>
          <p:cNvSpPr/>
          <p:nvPr/>
        </p:nvSpPr>
        <p:spPr>
          <a:xfrm>
            <a:off x="1269504" y="6649283"/>
            <a:ext cx="738545" cy="22860"/>
          </a:xfrm>
          <a:prstGeom prst="roundRect">
            <a:avLst>
              <a:gd name="adj" fmla="val 1384604"/>
            </a:avLst>
          </a:prstGeom>
          <a:solidFill>
            <a:srgbClr val="DD785E"/>
          </a:solidFill>
          <a:ln/>
        </p:spPr>
      </p:sp>
      <p:sp>
        <p:nvSpPr>
          <p:cNvPr id="17" name="Shape 14"/>
          <p:cNvSpPr/>
          <p:nvPr/>
        </p:nvSpPr>
        <p:spPr>
          <a:xfrm>
            <a:off x="817662" y="6423422"/>
            <a:ext cx="474702" cy="474702"/>
          </a:xfrm>
          <a:prstGeom prst="roundRect">
            <a:avLst>
              <a:gd name="adj" fmla="val 66678"/>
            </a:avLst>
          </a:prstGeom>
          <a:solidFill>
            <a:srgbClr val="FFFFFF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965656" y="6511766"/>
            <a:ext cx="1787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2215515" y="6397109"/>
            <a:ext cx="2482453" cy="3102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666666"/>
                </a:solidFill>
                <a:latin typeface="Nunito" pitchFamily="34" charset="0"/>
                <a:ea typeface="Nunito" pitchFamily="34" charset="-122"/>
                <a:cs typeface="Nunito" pitchFamily="34" charset="-120"/>
              </a:rPr>
              <a:t>Data Validation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2215515" y="6833949"/>
            <a:ext cx="618994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666666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Standardizing text fields, and validating date and boolean fields.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2024-09-15T10:06:04Z</dcterms:created>
  <dcterms:modified xsi:type="dcterms:W3CDTF">2024-09-15T10:06:04Z</dcterms:modified>
</cp:coreProperties>
</file>